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</p:sldMasterIdLst>
  <p:notesMasterIdLst>
    <p:notesMasterId r:id="rId16"/>
  </p:notesMasterIdLst>
  <p:sldIdLst>
    <p:sldId id="257" r:id="rId6"/>
    <p:sldId id="296" r:id="rId7"/>
    <p:sldId id="294" r:id="rId8"/>
    <p:sldId id="274" r:id="rId9"/>
    <p:sldId id="284" r:id="rId10"/>
    <p:sldId id="279" r:id="rId11"/>
    <p:sldId id="297" r:id="rId12"/>
    <p:sldId id="293" r:id="rId13"/>
    <p:sldId id="259" r:id="rId14"/>
    <p:sldId id="298" r:id="rId15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C55B"/>
    <a:srgbClr val="155697"/>
    <a:srgbClr val="0070C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6" autoAdjust="0"/>
    <p:restoredTop sz="82689" autoAdjust="0"/>
  </p:normalViewPr>
  <p:slideViewPr>
    <p:cSldViewPr snapToGrid="0" showGuides="1">
      <p:cViewPr varScale="1">
        <p:scale>
          <a:sx n="133" d="100"/>
          <a:sy n="133" d="100"/>
        </p:scale>
        <p:origin x="660" y="114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9012F-8F58-4763-A855-9B2E8ECC499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E30EBF2-BC86-43B3-AC30-EFB54DBA7B55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 smtClean="0">
              <a:solidFill>
                <a:schemeClr val="tx1"/>
              </a:solidFill>
            </a:rPr>
            <a:t>Kommunikation </a:t>
          </a:r>
          <a:r>
            <a:rPr lang="sv-SE" sz="1000" baseline="0" dirty="0">
              <a:solidFill>
                <a:schemeClr val="tx1"/>
              </a:solidFill>
            </a:rPr>
            <a:t>pågår</a:t>
          </a:r>
        </a:p>
      </dgm:t>
    </dgm:pt>
    <dgm:pt modelId="{D04FE1E9-511E-442A-A15D-86DFA2378B36}" type="parTrans" cxnId="{32C6208A-8EDF-4EBA-82EE-51244B2FB096}">
      <dgm:prSet/>
      <dgm:spPr/>
      <dgm:t>
        <a:bodyPr/>
        <a:lstStyle/>
        <a:p>
          <a:endParaRPr lang="sv-SE"/>
        </a:p>
      </dgm:t>
    </dgm:pt>
    <dgm:pt modelId="{EE9356BD-5786-4345-9CEB-D4698B2441ED}" type="sibTrans" cxnId="{32C6208A-8EDF-4EBA-82EE-51244B2FB096}">
      <dgm:prSet/>
      <dgm:spPr/>
      <dgm:t>
        <a:bodyPr/>
        <a:lstStyle/>
        <a:p>
          <a:endParaRPr lang="sv-SE"/>
        </a:p>
      </dgm:t>
    </dgm:pt>
    <dgm:pt modelId="{634586CF-6C1D-4B1B-A531-095950EC8B72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>
              <a:solidFill>
                <a:schemeClr val="tx1"/>
              </a:solidFill>
            </a:rPr>
            <a:t>Finansiering av centrumet säkras</a:t>
          </a:r>
        </a:p>
      </dgm:t>
    </dgm:pt>
    <dgm:pt modelId="{17494D75-EB29-42E1-80BA-8EE2BC52CC3D}" type="parTrans" cxnId="{698095A9-974D-44A2-B53B-96CFA1A8378B}">
      <dgm:prSet/>
      <dgm:spPr/>
      <dgm:t>
        <a:bodyPr/>
        <a:lstStyle/>
        <a:p>
          <a:endParaRPr lang="sv-SE"/>
        </a:p>
      </dgm:t>
    </dgm:pt>
    <dgm:pt modelId="{A2E682F7-57F7-4479-95FA-EEDE2F31982B}" type="sibTrans" cxnId="{698095A9-974D-44A2-B53B-96CFA1A8378B}">
      <dgm:prSet/>
      <dgm:spPr/>
      <dgm:t>
        <a:bodyPr/>
        <a:lstStyle/>
        <a:p>
          <a:endParaRPr lang="sv-SE"/>
        </a:p>
      </dgm:t>
    </dgm:pt>
    <dgm:pt modelId="{59D50BFC-F3E6-4FAC-9AEC-6DEEFF74DCA7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>
              <a:solidFill>
                <a:schemeClr val="tx1"/>
              </a:solidFill>
            </a:rPr>
            <a:t>Organisation fastställs</a:t>
          </a:r>
        </a:p>
      </dgm:t>
    </dgm:pt>
    <dgm:pt modelId="{98896683-CA8E-483F-AE0F-3790B57A3770}" type="parTrans" cxnId="{240A87AA-4D73-49D8-B1EE-E5064112F117}">
      <dgm:prSet/>
      <dgm:spPr/>
      <dgm:t>
        <a:bodyPr/>
        <a:lstStyle/>
        <a:p>
          <a:endParaRPr lang="sv-SE"/>
        </a:p>
      </dgm:t>
    </dgm:pt>
    <dgm:pt modelId="{26800328-6477-4897-844D-E1C4656D7734}" type="sibTrans" cxnId="{240A87AA-4D73-49D8-B1EE-E5064112F117}">
      <dgm:prSet/>
      <dgm:spPr/>
      <dgm:t>
        <a:bodyPr/>
        <a:lstStyle/>
        <a:p>
          <a:endParaRPr lang="sv-SE"/>
        </a:p>
      </dgm:t>
    </dgm:pt>
    <dgm:pt modelId="{489EE7F3-C796-4149-94CB-229B9AB1C605}" type="pres">
      <dgm:prSet presAssocID="{EB29012F-8F58-4763-A855-9B2E8ECC4992}" presName="Name0" presStyleCnt="0">
        <dgm:presLayoutVars>
          <dgm:dir/>
          <dgm:animLvl val="lvl"/>
          <dgm:resizeHandles val="exact"/>
        </dgm:presLayoutVars>
      </dgm:prSet>
      <dgm:spPr/>
    </dgm:pt>
    <dgm:pt modelId="{DC3E92DD-0A5A-424D-B8A5-6C60444738B6}" type="pres">
      <dgm:prSet presAssocID="{1E30EBF2-BC86-43B3-AC30-EFB54DBA7B5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E13065D-DD59-409B-8CF8-4A5D0CED912E}" type="pres">
      <dgm:prSet presAssocID="{EE9356BD-5786-4345-9CEB-D4698B2441ED}" presName="parTxOnlySpace" presStyleCnt="0"/>
      <dgm:spPr/>
    </dgm:pt>
    <dgm:pt modelId="{6412BE28-577A-4497-AAE1-0DC183AA3310}" type="pres">
      <dgm:prSet presAssocID="{634586CF-6C1D-4B1B-A531-095950EC8B72}" presName="parTxOnly" presStyleLbl="node1" presStyleIdx="1" presStyleCnt="3" custLinFactNeighborX="114" custLinFactNeighborY="-4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334364F-9228-4AFB-A68B-AFD8117F6858}" type="pres">
      <dgm:prSet presAssocID="{A2E682F7-57F7-4479-95FA-EEDE2F31982B}" presName="parTxOnlySpace" presStyleCnt="0"/>
      <dgm:spPr/>
    </dgm:pt>
    <dgm:pt modelId="{499A13FA-D35E-48E5-9673-69B4448750BB}" type="pres">
      <dgm:prSet presAssocID="{59D50BFC-F3E6-4FAC-9AEC-6DEEFF74DCA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E8AA857-38D8-4893-AC21-243C08E920FD}" type="presOf" srcId="{634586CF-6C1D-4B1B-A531-095950EC8B72}" destId="{6412BE28-577A-4497-AAE1-0DC183AA3310}" srcOrd="0" destOrd="0" presId="urn:microsoft.com/office/officeart/2005/8/layout/chevron1"/>
    <dgm:cxn modelId="{1F632ADC-1EB7-408B-AD87-3C300BCB0D30}" type="presOf" srcId="{1E30EBF2-BC86-43B3-AC30-EFB54DBA7B55}" destId="{DC3E92DD-0A5A-424D-B8A5-6C60444738B6}" srcOrd="0" destOrd="0" presId="urn:microsoft.com/office/officeart/2005/8/layout/chevron1"/>
    <dgm:cxn modelId="{AF5BBED7-B703-4B79-BEEA-37EB51B15B9F}" type="presOf" srcId="{59D50BFC-F3E6-4FAC-9AEC-6DEEFF74DCA7}" destId="{499A13FA-D35E-48E5-9673-69B4448750BB}" srcOrd="0" destOrd="0" presId="urn:microsoft.com/office/officeart/2005/8/layout/chevron1"/>
    <dgm:cxn modelId="{240A87AA-4D73-49D8-B1EE-E5064112F117}" srcId="{EB29012F-8F58-4763-A855-9B2E8ECC4992}" destId="{59D50BFC-F3E6-4FAC-9AEC-6DEEFF74DCA7}" srcOrd="2" destOrd="0" parTransId="{98896683-CA8E-483F-AE0F-3790B57A3770}" sibTransId="{26800328-6477-4897-844D-E1C4656D7734}"/>
    <dgm:cxn modelId="{BA431D95-A8ED-4FB8-83D8-5A7C564CDA2B}" type="presOf" srcId="{EB29012F-8F58-4763-A855-9B2E8ECC4992}" destId="{489EE7F3-C796-4149-94CB-229B9AB1C605}" srcOrd="0" destOrd="0" presId="urn:microsoft.com/office/officeart/2005/8/layout/chevron1"/>
    <dgm:cxn modelId="{32C6208A-8EDF-4EBA-82EE-51244B2FB096}" srcId="{EB29012F-8F58-4763-A855-9B2E8ECC4992}" destId="{1E30EBF2-BC86-43B3-AC30-EFB54DBA7B55}" srcOrd="0" destOrd="0" parTransId="{D04FE1E9-511E-442A-A15D-86DFA2378B36}" sibTransId="{EE9356BD-5786-4345-9CEB-D4698B2441ED}"/>
    <dgm:cxn modelId="{698095A9-974D-44A2-B53B-96CFA1A8378B}" srcId="{EB29012F-8F58-4763-A855-9B2E8ECC4992}" destId="{634586CF-6C1D-4B1B-A531-095950EC8B72}" srcOrd="1" destOrd="0" parTransId="{17494D75-EB29-42E1-80BA-8EE2BC52CC3D}" sibTransId="{A2E682F7-57F7-4479-95FA-EEDE2F31982B}"/>
    <dgm:cxn modelId="{04DC2AC9-2E73-4F9D-8A9E-C953066FA02A}" type="presParOf" srcId="{489EE7F3-C796-4149-94CB-229B9AB1C605}" destId="{DC3E92DD-0A5A-424D-B8A5-6C60444738B6}" srcOrd="0" destOrd="0" presId="urn:microsoft.com/office/officeart/2005/8/layout/chevron1"/>
    <dgm:cxn modelId="{035C02E2-343C-4B4D-A521-42BE4C4C0D16}" type="presParOf" srcId="{489EE7F3-C796-4149-94CB-229B9AB1C605}" destId="{5E13065D-DD59-409B-8CF8-4A5D0CED912E}" srcOrd="1" destOrd="0" presId="urn:microsoft.com/office/officeart/2005/8/layout/chevron1"/>
    <dgm:cxn modelId="{B88EB2C7-0D3A-4204-92F5-DAEBDD3D495A}" type="presParOf" srcId="{489EE7F3-C796-4149-94CB-229B9AB1C605}" destId="{6412BE28-577A-4497-AAE1-0DC183AA3310}" srcOrd="2" destOrd="0" presId="urn:microsoft.com/office/officeart/2005/8/layout/chevron1"/>
    <dgm:cxn modelId="{9A4720A3-8C7E-439D-9EFD-0AB3B417D31D}" type="presParOf" srcId="{489EE7F3-C796-4149-94CB-229B9AB1C605}" destId="{0334364F-9228-4AFB-A68B-AFD8117F6858}" srcOrd="3" destOrd="0" presId="urn:microsoft.com/office/officeart/2005/8/layout/chevron1"/>
    <dgm:cxn modelId="{756D1C0B-71B4-4E04-8856-ADB4BB9A162F}" type="presParOf" srcId="{489EE7F3-C796-4149-94CB-229B9AB1C605}" destId="{499A13FA-D35E-48E5-9673-69B4448750B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9012F-8F58-4763-A855-9B2E8ECC499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3FA8FDF-C5F9-4545-8474-12FAAC0A7F41}">
      <dgm:prSet phldrT="[Text]" custT="1"/>
      <dgm:spPr>
        <a:solidFill>
          <a:srgbClr val="FF0000"/>
        </a:solidFill>
      </dgm:spPr>
      <dgm:t>
        <a:bodyPr/>
        <a:lstStyle/>
        <a:p>
          <a:r>
            <a:rPr lang="sv-SE" sz="1000" dirty="0">
              <a:solidFill>
                <a:schemeClr val="bg1"/>
              </a:solidFill>
            </a:rPr>
            <a:t>Avveckling</a:t>
          </a:r>
          <a:r>
            <a:rPr lang="sv-SE" sz="1000" baseline="0" dirty="0">
              <a:solidFill>
                <a:schemeClr val="bg1"/>
              </a:solidFill>
            </a:rPr>
            <a:t> - rapport februari 2022</a:t>
          </a:r>
          <a:endParaRPr lang="sv-SE" sz="1000" dirty="0">
            <a:solidFill>
              <a:schemeClr val="bg1"/>
            </a:solidFill>
          </a:endParaRPr>
        </a:p>
      </dgm:t>
    </dgm:pt>
    <dgm:pt modelId="{FA0A015D-1D59-4B7F-8954-2029F28E7DC3}" type="parTrans" cxnId="{FE831CCB-C92E-4606-97D9-FF3DB07FEFBF}">
      <dgm:prSet/>
      <dgm:spPr/>
      <dgm:t>
        <a:bodyPr/>
        <a:lstStyle/>
        <a:p>
          <a:endParaRPr lang="sv-SE"/>
        </a:p>
      </dgm:t>
    </dgm:pt>
    <dgm:pt modelId="{6D5D9651-6F8B-470D-B53E-8A17C4BC58EE}" type="sibTrans" cxnId="{FE831CCB-C92E-4606-97D9-FF3DB07FEFBF}">
      <dgm:prSet/>
      <dgm:spPr/>
      <dgm:t>
        <a:bodyPr/>
        <a:lstStyle/>
        <a:p>
          <a:endParaRPr lang="sv-SE"/>
        </a:p>
      </dgm:t>
    </dgm:pt>
    <dgm:pt modelId="{7A84F8F2-C802-44D3-ACCE-E29370BD50AF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dirty="0">
              <a:solidFill>
                <a:schemeClr val="tx1"/>
              </a:solidFill>
            </a:rPr>
            <a:t>Slutrelease</a:t>
          </a:r>
          <a:r>
            <a:rPr lang="sv-SE" sz="1000" baseline="0" dirty="0">
              <a:solidFill>
                <a:schemeClr val="tx1"/>
              </a:solidFill>
            </a:rPr>
            <a:t> av webbplatsen</a:t>
          </a:r>
          <a:endParaRPr lang="sv-SE" sz="1000" dirty="0">
            <a:solidFill>
              <a:schemeClr val="tx1"/>
            </a:solidFill>
          </a:endParaRPr>
        </a:p>
      </dgm:t>
    </dgm:pt>
    <dgm:pt modelId="{D2E0A450-AF90-402F-959B-56FC6AA5A8DB}" type="parTrans" cxnId="{EB2FD06E-45A0-4E21-82F9-22F396D01683}">
      <dgm:prSet/>
      <dgm:spPr/>
      <dgm:t>
        <a:bodyPr/>
        <a:lstStyle/>
        <a:p>
          <a:endParaRPr lang="sv-SE"/>
        </a:p>
      </dgm:t>
    </dgm:pt>
    <dgm:pt modelId="{529D9745-2002-468C-A3D6-5A4A7BAF8807}" type="sibTrans" cxnId="{EB2FD06E-45A0-4E21-82F9-22F396D01683}">
      <dgm:prSet/>
      <dgm:spPr/>
      <dgm:t>
        <a:bodyPr/>
        <a:lstStyle/>
        <a:p>
          <a:endParaRPr lang="sv-SE"/>
        </a:p>
      </dgm:t>
    </dgm:pt>
    <dgm:pt modelId="{FEFA75A8-0088-4E27-A986-25C14D1CAE64}">
      <dgm:prSet phldrT="[Text]" custT="1"/>
      <dgm:spPr>
        <a:xfrm>
          <a:off x="1922294" y="1098006"/>
          <a:ext cx="2133936" cy="853574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v-SE" sz="1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Utredning</a:t>
          </a:r>
          <a:r>
            <a:rPr lang="sv-SE" sz="1000" baseline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 skolans behov</a:t>
          </a:r>
          <a:endParaRPr lang="sv-SE" sz="1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23421D85-B1F9-412A-B037-8046B54BCB21}" type="parTrans" cxnId="{40EDFE60-8558-4FC7-9153-DFFDE0BBBC97}">
      <dgm:prSet/>
      <dgm:spPr/>
      <dgm:t>
        <a:bodyPr/>
        <a:lstStyle/>
        <a:p>
          <a:endParaRPr lang="sv-SE"/>
        </a:p>
      </dgm:t>
    </dgm:pt>
    <dgm:pt modelId="{1444DAC8-72FB-42E6-A5BC-1B77EDB5A3A6}" type="sibTrans" cxnId="{40EDFE60-8558-4FC7-9153-DFFDE0BBBC97}">
      <dgm:prSet/>
      <dgm:spPr/>
      <dgm:t>
        <a:bodyPr/>
        <a:lstStyle/>
        <a:p>
          <a:endParaRPr lang="sv-SE"/>
        </a:p>
      </dgm:t>
    </dgm:pt>
    <dgm:pt modelId="{489EE7F3-C796-4149-94CB-229B9AB1C605}" type="pres">
      <dgm:prSet presAssocID="{EB29012F-8F58-4763-A855-9B2E8ECC49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50BC52C-A973-4E07-8C7B-B8B41077700C}" type="pres">
      <dgm:prSet presAssocID="{7A84F8F2-C802-44D3-ACCE-E29370BD50AF}" presName="parTxOnly" presStyleLbl="node1" presStyleIdx="0" presStyleCnt="3" custLinFactNeighborX="-606" custLinFactNeighborY="2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F511A7-3851-419B-BCD9-7C5F2B421916}" type="pres">
      <dgm:prSet presAssocID="{529D9745-2002-468C-A3D6-5A4A7BAF8807}" presName="parTxOnlySpace" presStyleCnt="0"/>
      <dgm:spPr/>
    </dgm:pt>
    <dgm:pt modelId="{D13A1CFA-203C-4FE3-80C0-4B5349ECFD92}" type="pres">
      <dgm:prSet presAssocID="{03FA8FDF-C5F9-4545-8474-12FAAC0A7F41}" presName="parTxOnly" presStyleLbl="node1" presStyleIdx="1" presStyleCnt="3" custLinFactNeighborX="114" custLinFactNeighborY="-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6EE487-3BD2-40B5-BBF7-751F8DD30469}" type="pres">
      <dgm:prSet presAssocID="{6D5D9651-6F8B-470D-B53E-8A17C4BC58EE}" presName="parTxOnlySpace" presStyleCnt="0"/>
      <dgm:spPr/>
    </dgm:pt>
    <dgm:pt modelId="{D92336B6-A40C-4730-A7D6-ED5F26CBCDED}" type="pres">
      <dgm:prSet presAssocID="{FEFA75A8-0088-4E27-A986-25C14D1CAE64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sv-SE"/>
        </a:p>
      </dgm:t>
    </dgm:pt>
  </dgm:ptLst>
  <dgm:cxnLst>
    <dgm:cxn modelId="{FE831CCB-C92E-4606-97D9-FF3DB07FEFBF}" srcId="{EB29012F-8F58-4763-A855-9B2E8ECC4992}" destId="{03FA8FDF-C5F9-4545-8474-12FAAC0A7F41}" srcOrd="1" destOrd="0" parTransId="{FA0A015D-1D59-4B7F-8954-2029F28E7DC3}" sibTransId="{6D5D9651-6F8B-470D-B53E-8A17C4BC58EE}"/>
    <dgm:cxn modelId="{EB2FD06E-45A0-4E21-82F9-22F396D01683}" srcId="{EB29012F-8F58-4763-A855-9B2E8ECC4992}" destId="{7A84F8F2-C802-44D3-ACCE-E29370BD50AF}" srcOrd="0" destOrd="0" parTransId="{D2E0A450-AF90-402F-959B-56FC6AA5A8DB}" sibTransId="{529D9745-2002-468C-A3D6-5A4A7BAF8807}"/>
    <dgm:cxn modelId="{E059CF1D-6AB1-4338-A5FF-1351A1BD3F91}" type="presOf" srcId="{FEFA75A8-0088-4E27-A986-25C14D1CAE64}" destId="{D92336B6-A40C-4730-A7D6-ED5F26CBCDED}" srcOrd="0" destOrd="0" presId="urn:microsoft.com/office/officeart/2005/8/layout/chevron1"/>
    <dgm:cxn modelId="{7B58BCD4-2C87-4BC7-8254-7C0891709D51}" type="presOf" srcId="{7A84F8F2-C802-44D3-ACCE-E29370BD50AF}" destId="{950BC52C-A973-4E07-8C7B-B8B41077700C}" srcOrd="0" destOrd="0" presId="urn:microsoft.com/office/officeart/2005/8/layout/chevron1"/>
    <dgm:cxn modelId="{495F4A25-D25B-4785-8797-A43C70106DFE}" type="presOf" srcId="{03FA8FDF-C5F9-4545-8474-12FAAC0A7F41}" destId="{D13A1CFA-203C-4FE3-80C0-4B5349ECFD92}" srcOrd="0" destOrd="0" presId="urn:microsoft.com/office/officeart/2005/8/layout/chevron1"/>
    <dgm:cxn modelId="{4D308080-2FFE-4ACE-8DF2-D9B688C0312F}" type="presOf" srcId="{EB29012F-8F58-4763-A855-9B2E8ECC4992}" destId="{489EE7F3-C796-4149-94CB-229B9AB1C605}" srcOrd="0" destOrd="0" presId="urn:microsoft.com/office/officeart/2005/8/layout/chevron1"/>
    <dgm:cxn modelId="{40EDFE60-8558-4FC7-9153-DFFDE0BBBC97}" srcId="{EB29012F-8F58-4763-A855-9B2E8ECC4992}" destId="{FEFA75A8-0088-4E27-A986-25C14D1CAE64}" srcOrd="2" destOrd="0" parTransId="{23421D85-B1F9-412A-B037-8046B54BCB21}" sibTransId="{1444DAC8-72FB-42E6-A5BC-1B77EDB5A3A6}"/>
    <dgm:cxn modelId="{C29C5F28-168A-4360-980F-2EA29A73A350}" type="presParOf" srcId="{489EE7F3-C796-4149-94CB-229B9AB1C605}" destId="{950BC52C-A973-4E07-8C7B-B8B41077700C}" srcOrd="0" destOrd="0" presId="urn:microsoft.com/office/officeart/2005/8/layout/chevron1"/>
    <dgm:cxn modelId="{CB8465C2-DC49-4F5C-B7A1-D95C0D254749}" type="presParOf" srcId="{489EE7F3-C796-4149-94CB-229B9AB1C605}" destId="{82F511A7-3851-419B-BCD9-7C5F2B421916}" srcOrd="1" destOrd="0" presId="urn:microsoft.com/office/officeart/2005/8/layout/chevron1"/>
    <dgm:cxn modelId="{8FDC28BA-1395-4F8A-9D36-4912E0575D6A}" type="presParOf" srcId="{489EE7F3-C796-4149-94CB-229B9AB1C605}" destId="{D13A1CFA-203C-4FE3-80C0-4B5349ECFD92}" srcOrd="2" destOrd="0" presId="urn:microsoft.com/office/officeart/2005/8/layout/chevron1"/>
    <dgm:cxn modelId="{018316B9-65D6-4C85-AECE-980E0A646266}" type="presParOf" srcId="{489EE7F3-C796-4149-94CB-229B9AB1C605}" destId="{366EE487-3BD2-40B5-BBF7-751F8DD30469}" srcOrd="3" destOrd="0" presId="urn:microsoft.com/office/officeart/2005/8/layout/chevron1"/>
    <dgm:cxn modelId="{B21784A3-E611-4C55-BCDB-9DB48125782E}" type="presParOf" srcId="{489EE7F3-C796-4149-94CB-229B9AB1C605}" destId="{D92336B6-A40C-4730-A7D6-ED5F26CBCDE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92DD-0A5A-424D-B8A5-6C60444738B6}">
      <dsp:nvSpPr>
        <dsp:cNvPr id="0" name=""/>
        <dsp:cNvSpPr/>
      </dsp:nvSpPr>
      <dsp:spPr>
        <a:xfrm>
          <a:off x="1751" y="1098006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 smtClean="0">
              <a:solidFill>
                <a:schemeClr val="tx1"/>
              </a:solidFill>
            </a:rPr>
            <a:t>Kommunikation </a:t>
          </a:r>
          <a:r>
            <a:rPr lang="sv-SE" sz="1000" kern="1200" baseline="0" dirty="0">
              <a:solidFill>
                <a:schemeClr val="tx1"/>
              </a:solidFill>
            </a:rPr>
            <a:t>pågår</a:t>
          </a:r>
        </a:p>
      </dsp:txBody>
      <dsp:txXfrm>
        <a:off x="428538" y="1098006"/>
        <a:ext cx="1280362" cy="853574"/>
      </dsp:txXfrm>
    </dsp:sp>
    <dsp:sp modelId="{6412BE28-577A-4497-AAE1-0DC183AA3310}">
      <dsp:nvSpPr>
        <dsp:cNvPr id="0" name=""/>
        <dsp:cNvSpPr/>
      </dsp:nvSpPr>
      <dsp:spPr>
        <a:xfrm>
          <a:off x="1922537" y="1063283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>
              <a:solidFill>
                <a:schemeClr val="tx1"/>
              </a:solidFill>
            </a:rPr>
            <a:t>Finansiering av centrumet säkras</a:t>
          </a:r>
        </a:p>
      </dsp:txBody>
      <dsp:txXfrm>
        <a:off x="2349324" y="1063283"/>
        <a:ext cx="1280362" cy="853574"/>
      </dsp:txXfrm>
    </dsp:sp>
    <dsp:sp modelId="{499A13FA-D35E-48E5-9673-69B4448750BB}">
      <dsp:nvSpPr>
        <dsp:cNvPr id="0" name=""/>
        <dsp:cNvSpPr/>
      </dsp:nvSpPr>
      <dsp:spPr>
        <a:xfrm>
          <a:off x="3842837" y="1098006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>
              <a:solidFill>
                <a:schemeClr val="tx1"/>
              </a:solidFill>
            </a:rPr>
            <a:t>Organisation fastställs</a:t>
          </a:r>
        </a:p>
      </dsp:txBody>
      <dsp:txXfrm>
        <a:off x="4269624" y="1098006"/>
        <a:ext cx="1280362" cy="85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C52C-A973-4E07-8C7B-B8B41077700C}">
      <dsp:nvSpPr>
        <dsp:cNvPr id="0" name=""/>
        <dsp:cNvSpPr/>
      </dsp:nvSpPr>
      <dsp:spPr>
        <a:xfrm>
          <a:off x="458" y="1121155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tx1"/>
              </a:solidFill>
            </a:rPr>
            <a:t>Slutrelease</a:t>
          </a:r>
          <a:r>
            <a:rPr lang="sv-SE" sz="1000" kern="1200" baseline="0" dirty="0">
              <a:solidFill>
                <a:schemeClr val="tx1"/>
              </a:solidFill>
            </a:rPr>
            <a:t> av webbplatsen</a:t>
          </a:r>
          <a:endParaRPr lang="sv-SE" sz="1000" kern="1200" dirty="0">
            <a:solidFill>
              <a:schemeClr val="tx1"/>
            </a:solidFill>
          </a:endParaRPr>
        </a:p>
      </dsp:txBody>
      <dsp:txXfrm>
        <a:off x="427245" y="1121155"/>
        <a:ext cx="1280362" cy="853574"/>
      </dsp:txXfrm>
    </dsp:sp>
    <dsp:sp modelId="{D13A1CFA-203C-4FE3-80C0-4B5349ECFD92}">
      <dsp:nvSpPr>
        <dsp:cNvPr id="0" name=""/>
        <dsp:cNvSpPr/>
      </dsp:nvSpPr>
      <dsp:spPr>
        <a:xfrm>
          <a:off x="1922537" y="1086432"/>
          <a:ext cx="2133936" cy="85357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bg1"/>
              </a:solidFill>
            </a:rPr>
            <a:t>Avveckling</a:t>
          </a:r>
          <a:r>
            <a:rPr lang="sv-SE" sz="1000" kern="1200" baseline="0" dirty="0">
              <a:solidFill>
                <a:schemeClr val="bg1"/>
              </a:solidFill>
            </a:rPr>
            <a:t> - rapport februari 2022</a:t>
          </a:r>
          <a:endParaRPr lang="sv-SE" sz="1000" kern="1200" dirty="0">
            <a:solidFill>
              <a:schemeClr val="bg1"/>
            </a:solidFill>
          </a:endParaRPr>
        </a:p>
      </dsp:txBody>
      <dsp:txXfrm>
        <a:off x="2349324" y="1086432"/>
        <a:ext cx="1280362" cy="853574"/>
      </dsp:txXfrm>
    </dsp:sp>
    <dsp:sp modelId="{D92336B6-A40C-4730-A7D6-ED5F26CBCDED}">
      <dsp:nvSpPr>
        <dsp:cNvPr id="0" name=""/>
        <dsp:cNvSpPr/>
      </dsp:nvSpPr>
      <dsp:spPr>
        <a:xfrm>
          <a:off x="3842837" y="1098006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Utredning</a:t>
          </a:r>
          <a:r>
            <a:rPr lang="sv-SE" sz="1000" kern="1200" baseline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 skolans behov</a:t>
          </a:r>
          <a:endParaRPr lang="sv-SE" sz="1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4269624" y="1098006"/>
        <a:ext cx="1280362" cy="853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2021-07-08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Aktuellt från</a:t>
            </a:r>
            <a:r>
              <a:rPr lang="sv-SE" baseline="0" dirty="0" smtClean="0"/>
              <a:t> förstasidan på Polarbibblo.se. Annons för Min plats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1.</a:t>
            </a:r>
            <a:r>
              <a:rPr lang="sv-SE" baseline="0" dirty="0" smtClean="0"/>
              <a:t> Avslutningsfasen. </a:t>
            </a:r>
            <a:r>
              <a:rPr lang="sv-SE" dirty="0" smtClean="0"/>
              <a:t>Kommunikation – upphandling av strategisk</a:t>
            </a:r>
            <a:r>
              <a:rPr lang="sv-SE" baseline="0" dirty="0" smtClean="0"/>
              <a:t> kommunikationsbyrå, långsiktigt. Plan insats till hösten, kvarstår.  Marknadsföringsinsats i samband med skolstart hösten 2021, framflyttad till sen september-oktober. Sommaren. Min plats samt mejl till berörda förmedlare </a:t>
            </a:r>
            <a:r>
              <a:rPr lang="sv-SE" baseline="0" dirty="0" err="1" smtClean="0"/>
              <a:t>nat.min.språk</a:t>
            </a:r>
            <a:r>
              <a:rPr lang="sv-SE" baseline="0" dirty="0" smtClean="0"/>
              <a:t>.</a:t>
            </a: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De övriga pilarna är påbörjande. Påverkas mycket tydligt av omställningen i Region Norrbotten. Dialog med Regionala utvecklingsdirektören innan sommarsemestrarna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3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Pil 1. En</a:t>
            </a:r>
            <a:r>
              <a:rPr lang="sv-SE" baseline="0" dirty="0" smtClean="0"/>
              <a:t> första deadline är 31 maj. Inte klara med språksidorna för publicering. Troligen nästa vecka och då har vi materialet klart för Meänkieli.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Pil 3, ny jämfört med projektplanen: </a:t>
            </a:r>
            <a:r>
              <a:rPr lang="sv-SE" dirty="0" smtClean="0"/>
              <a:t>Återuppta utredningen</a:t>
            </a:r>
            <a:r>
              <a:rPr lang="sv-SE" baseline="0" dirty="0" smtClean="0"/>
              <a:t> av skolans behov. Troligen ännu längre fram än år 3.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4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Ser resultatet av alla samtal. Kan genomföra och åstadkomma sånt som vi önskat.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Utvecklingsarbetet är justerat. Rutin för sprintar, kravställning, test och driftsättningar av utvecklade delar börjar löpa på. Grovplan.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Kommunikation, speciella möten för detta. Fokus på Facebook, föräldrar/pedagoger/bibliotek. </a:t>
            </a:r>
            <a:r>
              <a:rPr lang="sv-SE" dirty="0" smtClean="0"/>
              <a:t>Detaljerad planering för kommunikation av Polarbibblo under april-maj.</a:t>
            </a:r>
            <a:r>
              <a:rPr lang="sv-SE" baseline="0" dirty="0" smtClean="0"/>
              <a:t> Plan sommaren. Sommarens aktivitet Min plats samt mejl till berörda förmedlare </a:t>
            </a:r>
            <a:r>
              <a:rPr lang="sv-SE" baseline="0" dirty="0" err="1" smtClean="0"/>
              <a:t>nat.min.språk</a:t>
            </a:r>
            <a:r>
              <a:rPr lang="sv-SE" baseline="0" dirty="0" smtClean="0"/>
              <a:t>. Konsulenter bibliotek.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Var är Noras pulka?, insamlade bidrag på meänkieli och samiska språk. Bildberättelser tillbaka. </a:t>
            </a:r>
            <a:r>
              <a:rPr lang="sv-SE" baseline="0" dirty="0" err="1" smtClean="0"/>
              <a:t>Memory</a:t>
            </a:r>
            <a:r>
              <a:rPr lang="sv-SE" baseline="0" dirty="0" smtClean="0"/>
              <a:t> utvecklat.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Tätare redaktörsmöten, förbättringar av redaktörsgränssnittet, förbereda för redaktörer på andra språk. Pågående sprint. Två redaktörer inne, </a:t>
            </a:r>
            <a:r>
              <a:rPr lang="sv-SE" baseline="0" dirty="0" err="1" smtClean="0"/>
              <a:t>lulesamiska</a:t>
            </a:r>
            <a:r>
              <a:rPr lang="sv-SE" baseline="0" dirty="0" smtClean="0"/>
              <a:t> och meänkieli.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Utvärdering Facebook, dialog om </a:t>
            </a:r>
            <a:r>
              <a:rPr lang="sv-SE" baseline="0" dirty="0" err="1" smtClean="0"/>
              <a:t>personas</a:t>
            </a:r>
            <a:r>
              <a:rPr lang="sv-SE" baseline="0" dirty="0" smtClean="0"/>
              <a:t>, beställning av nya material (Lotteriet).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04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Lanseras på Facebook</a:t>
            </a:r>
            <a:r>
              <a:rPr lang="sv-SE" baseline="0" dirty="0" smtClean="0"/>
              <a:t> under hösten 2021. Kommer att vara en signal om ett återkommande tema i kommunikationen.</a:t>
            </a:r>
          </a:p>
          <a:p>
            <a:r>
              <a:rPr lang="sv-SE" dirty="0" err="1" smtClean="0"/>
              <a:t>Protopersonas</a:t>
            </a:r>
            <a:r>
              <a:rPr lang="sv-SE" dirty="0" smtClean="0"/>
              <a:t>:</a:t>
            </a:r>
            <a:r>
              <a:rPr lang="sv-SE" baseline="0" dirty="0" smtClean="0"/>
              <a:t> Bygger på erfarenhet av våra användare, användardata och Workshoppar. Arbetsnamn från övre vänster hörn till nedre höger hörn: </a:t>
            </a:r>
            <a:r>
              <a:rPr lang="sv-SE" dirty="0" smtClean="0"/>
              <a:t>Emma,</a:t>
            </a:r>
            <a:r>
              <a:rPr lang="sv-SE" baseline="0" dirty="0" smtClean="0"/>
              <a:t> Olivia, Kim, Hugo, Samir och Marja.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00E-8293-E547-8535-35C55CCB8D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33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sv-SE" dirty="0" smtClean="0"/>
              <a:t>Haren – </a:t>
            </a:r>
            <a:r>
              <a:rPr lang="sv-SE" dirty="0" smtClean="0"/>
              <a:t>Sydsamiska.</a:t>
            </a:r>
            <a:r>
              <a:rPr lang="sv-SE" baseline="0" dirty="0" smtClean="0"/>
              <a:t> </a:t>
            </a:r>
            <a:r>
              <a:rPr lang="sv-SE" baseline="0" dirty="0" smtClean="0"/>
              <a:t>E</a:t>
            </a:r>
            <a:r>
              <a:rPr lang="sv-SE" dirty="0" smtClean="0"/>
              <a:t>korren – </a:t>
            </a:r>
            <a:r>
              <a:rPr lang="sv-SE" dirty="0" err="1" smtClean="0"/>
              <a:t>Lulesamiska</a:t>
            </a:r>
            <a:r>
              <a:rPr lang="sv-SE" dirty="0" smtClean="0"/>
              <a:t>. Räven </a:t>
            </a:r>
            <a:r>
              <a:rPr lang="sv-SE" dirty="0" smtClean="0"/>
              <a:t>– meänkieli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20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46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4.</a:t>
            </a:r>
            <a:r>
              <a:rPr lang="sv-SE" baseline="0" dirty="0" smtClean="0"/>
              <a:t> Registeruttag från brottsregistret kommer att tas ut för nya kontrakt/anställningar från 1 mars. Görs i skolan och barnsjukvården Region Norrbotten.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82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9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9F44AA7-38A3-0C4E-BB34-BA0F1FCE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72" y="1076545"/>
            <a:ext cx="7912178" cy="5641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6DDEFCB1-B006-7A47-B5C8-045B933C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73" y="1833892"/>
            <a:ext cx="6461394" cy="2380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670ED043-4957-AF4C-9F9A-4C71411F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68D838-9C72-C048-8695-D176C56A8AB5}" type="datetimeFigureOut">
              <a:rPr lang="sv-SE" smtClean="0"/>
              <a:t>2021-07-08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467967A3-E88E-3141-B631-6235B561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8846C612-0289-8A43-842F-9CCE25A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8AB7A1A-2A75-1945-A65F-71541A8DF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4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Statusrapport 9 juni 2021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6" y="1314450"/>
            <a:ext cx="5808739" cy="3049588"/>
          </a:xfrm>
        </p:spPr>
      </p:pic>
    </p:spTree>
    <p:extLst>
      <p:ext uri="{BB962C8B-B14F-4D97-AF65-F5344CB8AC3E}">
        <p14:creationId xmlns:p14="http://schemas.microsoft.com/office/powerpoint/2010/main" val="36530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 - ansökningar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Statens kulturråd </a:t>
            </a:r>
            <a:r>
              <a:rPr lang="sv-SE" dirty="0" smtClean="0"/>
              <a:t>2021 – 800 000 kronor</a:t>
            </a:r>
            <a:endParaRPr lang="sv-SE" dirty="0"/>
          </a:p>
          <a:p>
            <a:r>
              <a:rPr lang="sv-SE" dirty="0"/>
              <a:t>BIT-pengar Region </a:t>
            </a:r>
            <a:r>
              <a:rPr lang="sv-SE" dirty="0" smtClean="0"/>
              <a:t>Norrbotten – 300 000 kronor</a:t>
            </a:r>
            <a:endParaRPr lang="sv-SE" dirty="0"/>
          </a:p>
          <a:p>
            <a:r>
              <a:rPr lang="sv-SE" dirty="0"/>
              <a:t>Svenska filminstitutet i samarbete med Filmpool </a:t>
            </a:r>
            <a:r>
              <a:rPr lang="sv-SE" dirty="0" smtClean="0"/>
              <a:t>Nord</a:t>
            </a:r>
            <a:endParaRPr lang="sv-SE" dirty="0"/>
          </a:p>
          <a:p>
            <a:r>
              <a:rPr lang="sv-SE" dirty="0"/>
              <a:t>Samernas bibliotek om produktioner av Var är Noras pulka</a:t>
            </a:r>
            <a:r>
              <a:rPr lang="sv-SE" dirty="0" smtClean="0"/>
              <a:t>?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494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år 3, aktiviteter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2023086"/>
              </p:ext>
            </p:extLst>
          </p:nvPr>
        </p:nvGraphicFramePr>
        <p:xfrm>
          <a:off x="1592263" y="1314450"/>
          <a:ext cx="5978525" cy="30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98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år 3, aktiviteter</a:t>
            </a:r>
          </a:p>
        </p:txBody>
      </p:sp>
      <p:graphicFrame>
        <p:nvGraphicFramePr>
          <p:cNvPr id="3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0098133"/>
              </p:ext>
            </p:extLst>
          </p:nvPr>
        </p:nvGraphicFramePr>
        <p:xfrm>
          <a:off x="1592263" y="1314450"/>
          <a:ext cx="5978525" cy="30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77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Projektet som helhet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Går bra.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Har stadig och stabil fart.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Kommunikation – fyra separata möten under maj.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Sjösätter det som har planerats.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Redaktionen på Polarbibblo och det redaktionella arbetet.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Beviljade medel från KUR och </a:t>
            </a:r>
            <a:r>
              <a:rPr lang="sv-SE" dirty="0" err="1" smtClean="0"/>
              <a:t>BiT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537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3172" y="247717"/>
            <a:ext cx="7912178" cy="665016"/>
          </a:xfrm>
        </p:spPr>
        <p:txBody>
          <a:bodyPr/>
          <a:lstStyle/>
          <a:p>
            <a:r>
              <a:rPr lang="sv-SE" dirty="0" err="1" smtClean="0"/>
              <a:t>Protopersonas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4" y="688380"/>
            <a:ext cx="2204283" cy="2336656"/>
          </a:xfr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" y="2574099"/>
            <a:ext cx="1810333" cy="24310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4" y="332484"/>
            <a:ext cx="2115681" cy="224161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0" y="2574099"/>
            <a:ext cx="2125403" cy="2229363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73" y="297532"/>
            <a:ext cx="2437163" cy="251009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9" y="2336273"/>
            <a:ext cx="2778766" cy="25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Delprojekt Innehåll</a:t>
            </a:r>
          </a:p>
        </p:txBody>
      </p:sp>
      <p:sp>
        <p:nvSpPr>
          <p:cNvPr id="18" name="Platshållare för innehåll 17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sv-SE" dirty="0" smtClean="0"/>
              <a:t>Språkarbetarna. Dialog, avtal, beställa översättning av</a:t>
            </a:r>
            <a:r>
              <a:rPr lang="sv-SE" dirty="0"/>
              <a:t> </a:t>
            </a:r>
            <a:r>
              <a:rPr lang="sv-SE" dirty="0" smtClean="0"/>
              <a:t> Språkpolicyn för barn.</a:t>
            </a:r>
          </a:p>
          <a:p>
            <a:r>
              <a:rPr lang="sv-SE" dirty="0" smtClean="0"/>
              <a:t>Utveckla aktiviteterna, fokus </a:t>
            </a:r>
            <a:r>
              <a:rPr lang="sv-SE" dirty="0" err="1" smtClean="0"/>
              <a:t>memory</a:t>
            </a:r>
            <a:r>
              <a:rPr lang="sv-SE" dirty="0" smtClean="0"/>
              <a:t> och </a:t>
            </a:r>
            <a:r>
              <a:rPr lang="sv-SE" dirty="0" err="1" smtClean="0"/>
              <a:t>ordbanken</a:t>
            </a:r>
            <a:r>
              <a:rPr lang="sv-SE" dirty="0" smtClean="0"/>
              <a:t>, Lotteriet – T-shirtar med ord.</a:t>
            </a:r>
          </a:p>
          <a:p>
            <a:r>
              <a:rPr lang="sv-SE" dirty="0" smtClean="0"/>
              <a:t>Utreda ljud på </a:t>
            </a:r>
            <a:r>
              <a:rPr lang="sv-SE" dirty="0" err="1" smtClean="0"/>
              <a:t>memory</a:t>
            </a:r>
            <a:r>
              <a:rPr lang="sv-SE" dirty="0" smtClean="0"/>
              <a:t> och knappar </a:t>
            </a:r>
          </a:p>
          <a:p>
            <a:r>
              <a:rPr lang="sv-SE" dirty="0" smtClean="0"/>
              <a:t>Sagostunder</a:t>
            </a:r>
          </a:p>
          <a:p>
            <a:r>
              <a:rPr lang="sv-SE" dirty="0" smtClean="0"/>
              <a:t>Var är Noras pulka?: engagera översättare, inläsare, planering </a:t>
            </a:r>
          </a:p>
          <a:p>
            <a:r>
              <a:rPr lang="sv-SE" dirty="0" smtClean="0"/>
              <a:t>Delta i utbildningar: tillgänglighet, barns språkutveckling. Barns litteratur</a:t>
            </a:r>
          </a:p>
          <a:p>
            <a:endParaRPr lang="sv-SE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45"/>
            <a:ext cx="3191475" cy="43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Huvudredaktören och redaktionen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innehåll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sv-SE" dirty="0" smtClean="0"/>
              <a:t>Sommaraktiviteten Min plats</a:t>
            </a:r>
          </a:p>
          <a:p>
            <a:r>
              <a:rPr lang="sv-SE" dirty="0" smtClean="0"/>
              <a:t>Göra språksidorna</a:t>
            </a:r>
          </a:p>
          <a:p>
            <a:r>
              <a:rPr lang="sv-SE" dirty="0" smtClean="0"/>
              <a:t>Fler redaktörsmöten. 4 totalt/år</a:t>
            </a:r>
          </a:p>
          <a:p>
            <a:r>
              <a:rPr lang="sv-SE" dirty="0" smtClean="0"/>
              <a:t>Utbilda nya redaktörer</a:t>
            </a:r>
          </a:p>
          <a:p>
            <a:r>
              <a:rPr lang="sv-SE" dirty="0" smtClean="0"/>
              <a:t>Färdigställa redaktörsgränssnittet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09" y="-1"/>
            <a:ext cx="2891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63798"/>
              </p:ext>
            </p:extLst>
          </p:nvPr>
        </p:nvGraphicFramePr>
        <p:xfrm>
          <a:off x="212496" y="969332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5667198" imgH="8020037" progId="AcroExch.Document.DC">
                  <p:embed/>
                </p:oleObj>
              </mc:Choice>
              <mc:Fallback>
                <p:oleObj name="Acrobat Document" r:id="rId4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496" y="969332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96588" y="384370"/>
            <a:ext cx="4574229" cy="834016"/>
          </a:xfrm>
        </p:spPr>
        <p:txBody>
          <a:bodyPr/>
          <a:lstStyle/>
          <a:p>
            <a:r>
              <a:rPr lang="sv-SE" dirty="0" smtClean="0"/>
              <a:t>Delprojekt IT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2996588" y="1314954"/>
            <a:ext cx="4574230" cy="30490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Uppföljning av rutiner och plan för överlämning till produktägaren, Polarbibblo.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Förändrat sprintarna till löpande driftsättning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Språksidorna. Stöd utbildning huvudredaktör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err="1" smtClean="0"/>
              <a:t>Ordbank</a:t>
            </a:r>
            <a:r>
              <a:rPr lang="sv-SE" sz="1400" dirty="0" smtClean="0"/>
              <a:t> – ca 700 ord ska läggas in automatiskt skede 1.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err="1" smtClean="0"/>
              <a:t>Memory</a:t>
            </a:r>
            <a:r>
              <a:rPr lang="sv-SE" sz="1400" dirty="0" smtClean="0"/>
              <a:t>, ljud. Utredning och utveckling pågår 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Språkdjur – sik och ripa på gång. Alla då klara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Grovplan - hösten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/>
              <a:t>Inne i sprint </a:t>
            </a:r>
            <a:r>
              <a:rPr lang="sv-SE" sz="1400" dirty="0" smtClean="0"/>
              <a:t>7 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036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Delprojekt organisation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Upphandlingsarbetet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Säkerhet och rutiner: förbättrad systemdokumentation beställd. PUB-avtal med redaktörer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Långsiktigt budgetarbete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Redaktionen 2022/upprätta rutiner – dialoger</a:t>
            </a:r>
            <a:r>
              <a:rPr lang="sv-SE" dirty="0"/>
              <a:t> </a:t>
            </a:r>
            <a:r>
              <a:rPr lang="sv-SE" dirty="0" smtClean="0"/>
              <a:t>med huvudredaktören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076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Regine Nordström</NLLModifiedBy>
    <NLLDocumentIDValue xmlns="http://schemas.microsoft.com/sharepoint/v3">PITMT205-1424847462-601</NLLDocumentIDValue>
    <NLLInformationclass xmlns="http://schemas.microsoft.com/sharepoint/v3">Publik</NLLInformationclass>
    <AnsvarigQuickpart xmlns="http://schemas.microsoft.com/sharepoint/v3">Regine Nordström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Regionbibliotek Norrbotten</TermName>
          <TermId xmlns="http://schemas.microsoft.com/office/infopath/2007/PartnerControls">24073eab-1140-485e-aa7b-ac33233302dd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2024-08-16T22:00:00+00:00</NLLThinningTime>
    <NLLPublishDateQuickpart xmlns="http://schemas.microsoft.com/sharepoint/v3">2021-08-17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Utredning av Polarbibblo.se</TermName>
          <TermId xmlns="http://schemas.microsoft.com/office/infopath/2007/PartnerControls">87c608d5-dc3c-4ad2-bfb2-86f59404d2ff</TermId>
        </TermInfo>
      </Terms>
    </NLLProducerPlaceTaxHTField0>
    <NLLEstablishedByQuickpart xmlns="http://schemas.microsoft.com/sharepoint/v3">Regine Nordström</NLLEstablishedByQuickpart>
    <NLLPublishDate xmlns="http://schemas.microsoft.com/sharepoint/v3">2021-08-16T22:00:00+00:00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Minnesanteckning</TermName>
          <TermId xmlns="http://schemas.microsoft.com/office/infopath/2007/PartnerControls">408eba2e-2b23-41c8-a11d-87d10e7616d4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Regine Nordström</DisplayName>
        <AccountId>63</AccountId>
        <AccountType/>
      </UserInfo>
    </NLLEstablishedBy>
    <NLLLockWorkflows xmlns="http://schemas.microsoft.com/sharepoint/v3">false</NLLLockWorkflows>
    <NLLMeeting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Styrgruppsmöte</TermName>
          <TermId xmlns="http://schemas.microsoft.com/office/infopath/2007/PartnerControls">ce675efa-a5fa-4123-be9d-0038de05e12b</TermId>
        </TermInfo>
      </Terms>
    </NLLMeetingTypeTaxHTField0>
    <NLLMeetingDate xmlns="http://schemas.microsoft.com/sharepoint/v3">2021-06-08T22:00:00+00:00</NLLMeetingDate>
    <TaxKeywordTaxHTField xmlns="bfe5ee2f-6261-4ef7-9094-605fbf1c60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projekt</TermName>
          <TermId xmlns="http://schemas.microsoft.com/office/infopath/2007/PartnerControls">690cd430-95b9-4a3c-bf0f-f4f3aa3c763a</TermId>
        </TermInfo>
        <TermInfo xmlns="http://schemas.microsoft.com/office/infopath/2007/PartnerControls">
          <TermName xmlns="http://schemas.microsoft.com/office/infopath/2007/PartnerControls">Styrgrupp</TermName>
          <TermId xmlns="http://schemas.microsoft.com/office/infopath/2007/PartnerControls">def03c7a-4fe7-4607-be6e-f6740664d295</TermId>
        </TermInfo>
        <TermInfo xmlns="http://schemas.microsoft.com/office/infopath/2007/PartnerControls">
          <TermName xmlns="http://schemas.microsoft.com/office/infopath/2007/PartnerControls">Polarbibblo</TermName>
          <TermId xmlns="http://schemas.microsoft.com/office/infopath/2007/PartnerControls">4fb02f2b-471b-4aec-ade9-075a5efdeb35</TermId>
        </TermInfo>
      </Terms>
    </TaxKeywordTaxHTField>
    <_dlc_DocId xmlns="bfe5ee2f-6261-4ef7-9094-605fbf1c60c0">PITMT205-1424847462-601</_dlc_DocId>
    <_dlc_DocIdUrl xmlns="bfe5ee2f-6261-4ef7-9094-605fbf1c60c0">
      <Url>http://spportal.extvis.local/process/projekt/_layouts/15/DocIdRedir.aspx?ID=PITMT205-1424847462-601</Url>
      <Description>PITMT205-1424847462-601</Description>
    </_dlc_DocIdUrl>
    <_dlc_DocIdPersistId xmlns="bfe5ee2f-6261-4ef7-9094-605fbf1c60c0">true</_dlc_DocIdPersistId>
    <_dlc_ExpireDateSaved xmlns="http://schemas.microsoft.com/sharepoint/v3" xsi:nil="true"/>
    <_dlc_ExpireDate xmlns="http://schemas.microsoft.com/sharepoint/v3">2024-08-16T22:00:00+00:00</_dlc_ExpireDate>
    <VISResponsible xmlns="af834ee9-b00b-4978-96cf-ee7e39717281">
      <UserInfo>
        <DisplayName>Regine Nordström</DisplayName>
        <AccountId>63</AccountId>
        <AccountType/>
      </UserInfo>
    </VISResponsible>
    <VIS_DocumentId xmlns="af834ee9-b00b-4978-96cf-ee7e39717281">
      <Url>https://samarbeta.nll.se/projekt/utredningavpolarbibblose/_layouts/15/DocIdRedir.aspx?ID=PITMT205-1424847462-601</Url>
      <Description>PITMT205-1424847462-601</Description>
    </VIS_DocumentId>
    <DocumentStatus xmlns="af834ee9-b00b-4978-96cf-ee7e39717281">
      <Url>https://samarbeta.nll.se/projekt/utredningavpolarbibblose/_layouts/15/wrkstat.aspx?List=73f53190-ed45-4948-a3ec-1e903501d1d9&amp;WorkflowInstanceName=9cf53c08-64d8-473e-b1f6-a8a606777e42</Url>
      <Description>Publicerad</Description>
    </DocumentStatus>
    <_dlc_Exempt xmlns="http://schemas.microsoft.com/sharepoint/v3">false</_dlc_Exemp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llelse" ma:contentTypeID="0x010100D7963E0E5B7A40E5AEA07389401D709F0045878216D3F54EE2826859E7F8F5B4BC02020061EA676889B57C4FA57581F5FFCF0AFB" ma:contentTypeVersion="29" ma:contentTypeDescription="Kallelse" ma:contentTypeScope="" ma:versionID="090bbddce0ba489ef808a5b64b97f19a">
  <xsd:schema xmlns:xsd="http://www.w3.org/2001/XMLSchema" xmlns:xs="http://www.w3.org/2001/XMLSchema" xmlns:p="http://schemas.microsoft.com/office/2006/metadata/properties" xmlns:ns1="http://schemas.microsoft.com/sharepoint/v3" xmlns:ns2="bfe5ee2f-6261-4ef7-9094-605fbf1c60c0" xmlns:ns3="af834ee9-b00b-4978-96cf-ee7e39717281" targetNamespace="http://schemas.microsoft.com/office/2006/metadata/properties" ma:root="true" ma:fieldsID="5c2fb2f54c082d0b470ff8187cd19f72" ns1:_="" ns2:_="" ns3:_="">
    <xsd:import namespace="http://schemas.microsoft.com/sharepoint/v3"/>
    <xsd:import namespace="bfe5ee2f-6261-4ef7-9094-605fbf1c60c0"/>
    <xsd:import namespace="af834ee9-b00b-4978-96cf-ee7e397172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NLLMeetingTypeTaxHTField0" minOccurs="0"/>
                <xsd:element ref="ns1:NLLMeetingDate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TypeTaxHTField0" ma:index="25" nillable="true" ma:taxonomy="true" ma:internalName="NLLMeetingTypeTaxHTField0" ma:taxonomyFieldName="NLLMeetingType" ma:displayName="Mötestyp" ma:fieldId="{d1bc31a6-b655-4913-a964-4b566e6d575c}" ma:sspId="39d54842-4abd-4019-b0bf-19e71d696155" ma:termSetId="6393349d-d820-475e-8210-0aa68d88a2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Date" ma:index="26" nillable="true" ma:displayName="Mötesdatum" ma:format="DateOnly" ma:internalName="NLLMeetingDate">
      <xsd:simpleType>
        <xsd:restriction base="dms:DateTime"/>
      </xsd:simpleType>
    </xsd:element>
    <xsd:element name="_dlc_Exempt" ma:index="27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8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9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30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31" nillable="true" ma:displayName="Version" ma:internalName="NLLVersion" ma:readOnly="false">
      <xsd:simpleType>
        <xsd:restriction base="dms:Text"/>
      </xsd:simpleType>
    </xsd:element>
    <xsd:element name="NLLModifiedBy" ma:index="32" nillable="true" ma:displayName="Upprättad av" ma:hidden="true" ma:internalName="NLLModifiedBy">
      <xsd:simpleType>
        <xsd:restriction base="dms:Text"/>
      </xsd:simpleType>
    </xsd:element>
    <xsd:element name="NLLDocumentIDValue" ma:index="33" nillable="true" ma:displayName="Dokument-Id Värde" ma:hidden="true" ma:internalName="NLLDocumentIDValue">
      <xsd:simpleType>
        <xsd:restriction base="dms:Text"/>
      </xsd:simpleType>
    </xsd:element>
    <xsd:element name="NLLPublishingstatus" ma:index="34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5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7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8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40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41" ma:displayName="Upprättad av" ma:list="UserInfo" ma:internalName="NLLEstablish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42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3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4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5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6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5ee2f-6261-4ef7-9094-605fbf1c6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34ee9-b00b-4978-96cf-ee7e39717281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-297041635" UniqueId="d61c8da9-d9d0-489d-9f44-067897a14229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f1997167-f199-4753-9563-ba1b068f6462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7E76B-9153-4113-8412-3F47F5AFE027}"/>
</file>

<file path=customXml/itemProps2.xml><?xml version="1.0" encoding="utf-8"?>
<ds:datastoreItem xmlns:ds="http://schemas.openxmlformats.org/officeDocument/2006/customXml" ds:itemID="{13EEB631-19F9-4FF6-B700-AC887A251A13}">
  <ds:schemaRefs>
    <ds:schemaRef ds:uri="http://purl.org/dc/terms/"/>
    <ds:schemaRef ds:uri="79717bbc-c6ed-4687-9273-b7f5e58e983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8E9D10-91EA-4BEB-B214-09B6ABFB81F1}"/>
</file>

<file path=customXml/itemProps4.xml><?xml version="1.0" encoding="utf-8"?>
<ds:datastoreItem xmlns:ds="http://schemas.openxmlformats.org/officeDocument/2006/customXml" ds:itemID="{6B1E418A-4FCF-4A6B-B3B8-2181232F7ECC}"/>
</file>

<file path=customXml/itemProps5.xml><?xml version="1.0" encoding="utf-8"?>
<ds:datastoreItem xmlns:ds="http://schemas.openxmlformats.org/officeDocument/2006/customXml" ds:itemID="{0B7842A4-9E29-40D4-AA76-C1B45C7647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628</Words>
  <Application>Microsoft Office PowerPoint</Application>
  <PresentationFormat>Bildspel på skärmen (16:9)</PresentationFormat>
  <Paragraphs>74</Paragraphs>
  <Slides>10</Slides>
  <Notes>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Region Norrbotten_vit</vt:lpstr>
      <vt:lpstr>Acrobat Document</vt:lpstr>
      <vt:lpstr>Statusrapport 9 juni 2021</vt:lpstr>
      <vt:lpstr>Tidplan år 3, aktiviteter</vt:lpstr>
      <vt:lpstr>Tidplan år 3, aktiviteter</vt:lpstr>
      <vt:lpstr>Projektet som helhet</vt:lpstr>
      <vt:lpstr>Protopersonas</vt:lpstr>
      <vt:lpstr>Delprojekt Innehåll</vt:lpstr>
      <vt:lpstr>Huvudredaktören och redaktionen</vt:lpstr>
      <vt:lpstr>Delprojekt IT</vt:lpstr>
      <vt:lpstr>Delprojekt organisation</vt:lpstr>
      <vt:lpstr>Ekonomi - ansökningar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Styrgruppsmöte 9 juni 2021, statusrapport</dc:title>
  <dc:creator>Regine Nordström</dc:creator>
  <cp:keywords>Polarbibblo; projekt; Styrgrupp</cp:keywords>
  <cp:lastModifiedBy>Regine Nordström</cp:lastModifiedBy>
  <cp:revision>105</cp:revision>
  <cp:lastPrinted>2015-10-01T11:12:07Z</cp:lastPrinted>
  <dcterms:created xsi:type="dcterms:W3CDTF">2017-03-16T14:21:56Z</dcterms:created>
  <dcterms:modified xsi:type="dcterms:W3CDTF">2021-07-08T09:12:06Z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141;#Utredning av Polarbibblo.se|87c608d5-dc3c-4ad2-bfb2-86f59404d2ff</vt:lpwstr>
  </property>
  <property fmtid="{D5CDD505-2E9C-101B-9397-08002B2CF9AE}" pid="3" name="TaxKeyword">
    <vt:lpwstr>128;#projekt|690cd430-95b9-4a3c-bf0f-f4f3aa3c763a;#176;#Styrgrupp|def03c7a-4fe7-4607-be6e-f6740664d295;#140;#Polarbibblo|4fb02f2b-471b-4aec-ade9-075a5efdeb35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>137;#Regionbibliotek Norrbotten|24073eab-1140-485e-aa7b-ac33233302dd</vt:lpwstr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0x010100D7963E0E5B7A40E5AEA07389401D709F0045878216D3F54EE2826859E7F8F5B4BC02020061EA676889B57C4FA57581F5FFCF0AFB</vt:lpwstr>
  </property>
  <property fmtid="{D5CDD505-2E9C-101B-9397-08002B2CF9AE}" pid="10" name="SpecialtyTaxHTField0">
    <vt:lpwstr/>
  </property>
  <property fmtid="{D5CDD505-2E9C-101B-9397-08002B2CF9AE}" pid="11" name="NLLMeetingType">
    <vt:lpwstr>20;#Styrgruppsmöte|ce675efa-a5fa-4123-be9d-0038de05e12b</vt:lpwstr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87;#Minnesanteckning|408eba2e-2b23-41c8-a11d-87d10e7616d4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TaxCatchAll">
    <vt:lpwstr>128;#projekt;#176;#Styrgrupp;#141;#Utredning av Polarbibblo.se|87c608d5-dc3c-4ad2-bfb2-86f59404d2ff;#140;#Polarbibblo;#20;#Styrgruppsmöte|ce675efa-a5fa-4123-be9d-0038de05e12b;#87;#Minnesanteckning|408eba2e-2b23-41c8-a11d-87d10e7616d4;#137;#Regionbibliotek Norrbotten|24073eab-1140-485e-aa7b-ac33233302dd</vt:lpwstr>
  </property>
  <property fmtid="{D5CDD505-2E9C-101B-9397-08002B2CF9AE}" pid="51" name="NLLProjectUrl">
    <vt:lpwstr/>
  </property>
  <property fmtid="{D5CDD505-2E9C-101B-9397-08002B2CF9AE}" pid="52" name="NLLProjectStatus">
    <vt:lpwstr/>
  </property>
  <property fmtid="{D5CDD505-2E9C-101B-9397-08002B2CF9AE}" pid="53" name="NLLSteeringGroup">
    <vt:lpwstr/>
  </property>
  <property fmtid="{D5CDD505-2E9C-101B-9397-08002B2CF9AE}" pid="54" name="NLLTemplateStatus">
    <vt:lpwstr/>
  </property>
  <property fmtid="{D5CDD505-2E9C-101B-9397-08002B2CF9AE}" pid="55" name="NLLProjectLeader">
    <vt:lpwstr/>
  </property>
  <property fmtid="{D5CDD505-2E9C-101B-9397-08002B2CF9AE}" pid="57" name="NLLDefaultTemplate">
    <vt:lpwstr/>
  </property>
  <property fmtid="{D5CDD505-2E9C-101B-9397-08002B2CF9AE}" pid="58" name="NLLProjectVisitor">
    <vt:lpwstr/>
  </property>
  <property fmtid="{D5CDD505-2E9C-101B-9397-08002B2CF9AE}" pid="59" name="NLLApprovedBy">
    <vt:lpwstr/>
  </property>
  <property fmtid="{D5CDD505-2E9C-101B-9397-08002B2CF9AE}" pid="60" name="NLLProjectOwner">
    <vt:lpwstr/>
  </property>
  <property fmtid="{D5CDD505-2E9C-101B-9397-08002B2CF9AE}" pid="61" name="NPUCodeTaxHTField0">
    <vt:lpwstr/>
  </property>
  <property fmtid="{D5CDD505-2E9C-101B-9397-08002B2CF9AE}" pid="62" name="NLLTemplateFolderDescription">
    <vt:lpwstr/>
  </property>
  <property fmtid="{D5CDD505-2E9C-101B-9397-08002B2CF9AE}" pid="63" name="NLLProjectOrderStatus">
    <vt:lpwstr/>
  </property>
  <property fmtid="{D5CDD505-2E9C-101B-9397-08002B2CF9AE}" pid="64" name="NLLReferenceGroup">
    <vt:lpwstr/>
  </property>
  <property fmtid="{D5CDD505-2E9C-101B-9397-08002B2CF9AE}" pid="65" name="NLLInitiationDate">
    <vt:lpwstr/>
  </property>
  <property fmtid="{D5CDD505-2E9C-101B-9397-08002B2CF9AE}" pid="67" name="NLLProjectNr">
    <vt:lpwstr/>
  </property>
  <property fmtid="{D5CDD505-2E9C-101B-9397-08002B2CF9AE}" pid="68" name="NLLWindingUpDate">
    <vt:lpwstr/>
  </property>
  <property fmtid="{D5CDD505-2E9C-101B-9397-08002B2CF9AE}" pid="69" name="NLLPTCProcessTeam">
    <vt:lpwstr/>
  </property>
  <property fmtid="{D5CDD505-2E9C-101B-9397-08002B2CF9AE}" pid="70" name="NLLImplementationDate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_dlc_DocIdItemGuid">
    <vt:lpwstr>0295cdab-fbe5-4462-aa71-bf661cdadf93</vt:lpwstr>
  </property>
  <property fmtid="{D5CDD505-2E9C-101B-9397-08002B2CF9AE}" pid="77" name="_CopySource">
    <vt:lpwstr/>
  </property>
  <property fmtid="{D5CDD505-2E9C-101B-9397-08002B2CF9AE}" pid="78" name="NLLProjectDivisionTaxHTField0">
    <vt:lpwstr/>
  </property>
  <property fmtid="{D5CDD505-2E9C-101B-9397-08002B2CF9AE}" pid="79" name="NLLProjectDivision">
    <vt:lpwstr/>
  </property>
  <property fmtid="{D5CDD505-2E9C-101B-9397-08002B2CF9AE}" pid="80" name="NLLProjectLeaderDiv">
    <vt:lpwstr/>
  </property>
  <property fmtid="{D5CDD505-2E9C-101B-9397-08002B2CF9AE}" pid="82" name="_dlc_policyId">
    <vt:lpwstr>0x010100D7963E0E5B7A40E5AEA07389401D709F0045878216D3F54EE2826859E7F8F5B4BC|-297041635</vt:lpwstr>
  </property>
  <property fmtid="{D5CDD505-2E9C-101B-9397-08002B2CF9AE}" pid="83" name="ItemRetentionFormula">
    <vt:lpwstr>&lt;formula id="Microsoft.Office.RecordsManagement.PolicyFeatures.Expiration.Formula.BuiltIn"&gt;&lt;number&gt;0&lt;/number&gt;&lt;property&gt;NLLThinningTime&lt;/property&gt;&lt;propertyid&gt;2793489f-7251-475b-a975-480031914936&lt;/propertyid&gt;&lt;period&gt;months&lt;/period&gt;&lt;/formula&gt;</vt:lpwstr>
  </property>
  <property fmtid="{D5CDD505-2E9C-101B-9397-08002B2CF9AE}" pid="85" name="Order">
    <vt:r8>73500</vt:r8>
  </property>
  <property fmtid="{D5CDD505-2E9C-101B-9397-08002B2CF9AE}" pid="86" name="xd_ProgID">
    <vt:lpwstr/>
  </property>
  <property fmtid="{D5CDD505-2E9C-101B-9397-08002B2CF9AE}" pid="87" name="_SourceUrl">
    <vt:lpwstr/>
  </property>
  <property fmtid="{D5CDD505-2E9C-101B-9397-08002B2CF9AE}" pid="88" name="_SharedFileIndex">
    <vt:lpwstr/>
  </property>
  <property fmtid="{D5CDD505-2E9C-101B-9397-08002B2CF9AE}" pid="89" name="TemplateUrl">
    <vt:lpwstr/>
  </property>
  <property fmtid="{D5CDD505-2E9C-101B-9397-08002B2CF9AE}" pid="90" name="NLLDecisionLevelGoverning">
    <vt:lpwstr/>
  </property>
  <property fmtid="{D5CDD505-2E9C-101B-9397-08002B2CF9AE}" pid="91" name="NLLFactOwner">
    <vt:lpwstr/>
  </property>
  <property fmtid="{D5CDD505-2E9C-101B-9397-08002B2CF9AE}" pid="92" name="NLLFactOwnerText">
    <vt:lpwstr/>
  </property>
  <property fmtid="{D5CDD505-2E9C-101B-9397-08002B2CF9AE}" pid="93" name="xd_Signature">
    <vt:bool>false</vt:bool>
  </property>
  <property fmtid="{D5CDD505-2E9C-101B-9397-08002B2CF9AE}" pid="94" name="NLLDecisionLevel">
    <vt:lpwstr/>
  </property>
  <property fmtid="{D5CDD505-2E9C-101B-9397-08002B2CF9AE}" pid="95" name="NLLPTCProcessLeader">
    <vt:lpwstr/>
  </property>
  <property fmtid="{D5CDD505-2E9C-101B-9397-08002B2CF9AE}" pid="97" name="NLLPTCVISEditor">
    <vt:lpwstr/>
  </property>
</Properties>
</file>